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2"/>
  </p:notesMasterIdLst>
  <p:handoutMasterIdLst>
    <p:handoutMasterId r:id="rId13"/>
  </p:handoutMasterIdLst>
  <p:sldIdLst>
    <p:sldId id="265" r:id="rId2"/>
    <p:sldId id="256" r:id="rId3"/>
    <p:sldId id="257" r:id="rId4"/>
    <p:sldId id="258" r:id="rId5"/>
    <p:sldId id="259" r:id="rId6"/>
    <p:sldId id="260" r:id="rId7"/>
    <p:sldId id="261" r:id="rId8"/>
    <p:sldId id="262" r:id="rId9"/>
    <p:sldId id="263" r:id="rId10"/>
    <p:sldId id="264" r:id="rId11"/>
  </p:sldIdLst>
  <p:sldSz cx="9144000" cy="6858000" type="screen4x3"/>
  <p:notesSz cx="7077075" cy="9393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CC3300"/>
    <a:srgbClr val="FF9900"/>
    <a:srgbClr val="FFCC00"/>
    <a:srgbClr val="CCFF33"/>
    <a:srgbClr val="FF3300"/>
    <a:srgbClr val="BAA946"/>
    <a:srgbClr val="FFCC66"/>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71" autoAdjust="0"/>
  </p:normalViewPr>
  <p:slideViewPr>
    <p:cSldViewPr>
      <p:cViewPr>
        <p:scale>
          <a:sx n="60" d="100"/>
          <a:sy n="60" d="100"/>
        </p:scale>
        <p:origin x="-1644" y="-294"/>
      </p:cViewPr>
      <p:guideLst>
        <p:guide orient="horz" pos="2160"/>
        <p:guide pos="2880"/>
      </p:guideLst>
    </p:cSldViewPr>
  </p:slideViewPr>
  <p:outlineViewPr>
    <p:cViewPr>
      <p:scale>
        <a:sx n="33" d="100"/>
        <a:sy n="33" d="100"/>
      </p:scale>
      <p:origin x="0" y="9426"/>
    </p:cViewPr>
  </p:outlineViewPr>
  <p:notesTextViewPr>
    <p:cViewPr>
      <p:scale>
        <a:sx n="1" d="1"/>
        <a:sy n="1" d="1"/>
      </p:scale>
      <p:origin x="0" y="0"/>
    </p:cViewPr>
  </p:notesTextViewPr>
  <p:sorterViewPr>
    <p:cViewPr>
      <p:scale>
        <a:sx n="100" d="100"/>
        <a:sy n="100" d="100"/>
      </p:scale>
      <p:origin x="0" y="282"/>
    </p:cViewPr>
  </p:sorterViewPr>
  <p:notesViewPr>
    <p:cSldViewPr>
      <p:cViewPr varScale="1">
        <p:scale>
          <a:sx n="56" d="100"/>
          <a:sy n="56" d="100"/>
        </p:scale>
        <p:origin x="-2838" y="-84"/>
      </p:cViewPr>
      <p:guideLst>
        <p:guide orient="horz" pos="2959"/>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F50D3873-A2CB-4503-A7F4-3431C1153909}" type="datetimeFigureOut">
              <a:rPr lang="en-GB" smtClean="0"/>
              <a:t>12/01/2016</a:t>
            </a:fld>
            <a:endParaRPr lang="en-GB"/>
          </a:p>
        </p:txBody>
      </p:sp>
      <p:sp>
        <p:nvSpPr>
          <p:cNvPr id="4" name="Footer Placeholder 3"/>
          <p:cNvSpPr>
            <a:spLocks noGrp="1"/>
          </p:cNvSpPr>
          <p:nvPr>
            <p:ph type="ftr" sz="quarter" idx="2"/>
          </p:nvPr>
        </p:nvSpPr>
        <p:spPr>
          <a:xfrm>
            <a:off x="0" y="8921750"/>
            <a:ext cx="3067050" cy="4699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4008438" y="8921750"/>
            <a:ext cx="3067050" cy="469900"/>
          </a:xfrm>
          <a:prstGeom prst="rect">
            <a:avLst/>
          </a:prstGeom>
        </p:spPr>
        <p:txBody>
          <a:bodyPr vert="horz" lIns="91440" tIns="45720" rIns="91440" bIns="45720" rtlCol="0" anchor="b"/>
          <a:lstStyle>
            <a:lvl1pPr algn="r">
              <a:defRPr sz="1200"/>
            </a:lvl1pPr>
          </a:lstStyle>
          <a:p>
            <a:fld id="{689C37C2-8DB5-499B-BA2D-6C5A6FFFACDF}" type="slidenum">
              <a:rPr lang="en-GB" smtClean="0"/>
              <a:t>‹#›</a:t>
            </a:fld>
            <a:endParaRPr lang="en-GB"/>
          </a:p>
        </p:txBody>
      </p:sp>
    </p:spTree>
    <p:extLst>
      <p:ext uri="{BB962C8B-B14F-4D97-AF65-F5344CB8AC3E}">
        <p14:creationId xmlns:p14="http://schemas.microsoft.com/office/powerpoint/2010/main" val="16210115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02" tIns="47051" rIns="94102" bIns="47051" rtlCol="0"/>
          <a:lstStyle>
            <a:lvl1pPr algn="l">
              <a:defRPr sz="1200"/>
            </a:lvl1pPr>
          </a:lstStyle>
          <a:p>
            <a:endParaRPr lang="en-US"/>
          </a:p>
        </p:txBody>
      </p:sp>
      <p:sp>
        <p:nvSpPr>
          <p:cNvPr id="3" name="Date Placeholder 2"/>
          <p:cNvSpPr>
            <a:spLocks noGrp="1"/>
          </p:cNvSpPr>
          <p:nvPr>
            <p:ph type="dt" idx="1"/>
          </p:nvPr>
        </p:nvSpPr>
        <p:spPr>
          <a:xfrm>
            <a:off x="4008705" y="0"/>
            <a:ext cx="3066733" cy="469662"/>
          </a:xfrm>
          <a:prstGeom prst="rect">
            <a:avLst/>
          </a:prstGeom>
        </p:spPr>
        <p:txBody>
          <a:bodyPr vert="horz" lIns="94102" tIns="47051" rIns="94102" bIns="47051" rtlCol="0"/>
          <a:lstStyle>
            <a:lvl1pPr algn="r">
              <a:defRPr sz="1200"/>
            </a:lvl1pPr>
          </a:lstStyle>
          <a:p>
            <a:fld id="{FFEAD527-1FB2-4BFF-8992-7E9CAFF52939}" type="datetimeFigureOut">
              <a:rPr lang="en-US" smtClean="0"/>
              <a:pPr/>
              <a:t>1/12/2016</a:t>
            </a:fld>
            <a:endParaRPr lang="en-US"/>
          </a:p>
        </p:txBody>
      </p:sp>
      <p:sp>
        <p:nvSpPr>
          <p:cNvPr id="4" name="Slide Image Placeholder 3"/>
          <p:cNvSpPr>
            <a:spLocks noGrp="1" noRot="1" noChangeAspect="1"/>
          </p:cNvSpPr>
          <p:nvPr>
            <p:ph type="sldImg" idx="2"/>
          </p:nvPr>
        </p:nvSpPr>
        <p:spPr>
          <a:xfrm>
            <a:off x="1189038" y="703263"/>
            <a:ext cx="4699000" cy="3524250"/>
          </a:xfrm>
          <a:prstGeom prst="rect">
            <a:avLst/>
          </a:prstGeom>
          <a:noFill/>
          <a:ln w="12700">
            <a:solidFill>
              <a:prstClr val="black"/>
            </a:solidFill>
          </a:ln>
        </p:spPr>
        <p:txBody>
          <a:bodyPr vert="horz" lIns="94102" tIns="47051" rIns="94102" bIns="47051" rtlCol="0" anchor="ctr"/>
          <a:lstStyle/>
          <a:p>
            <a:endParaRPr lang="en-US"/>
          </a:p>
        </p:txBody>
      </p:sp>
      <p:sp>
        <p:nvSpPr>
          <p:cNvPr id="5" name="Notes Placeholder 4"/>
          <p:cNvSpPr>
            <a:spLocks noGrp="1"/>
          </p:cNvSpPr>
          <p:nvPr>
            <p:ph type="body" sz="quarter" idx="3"/>
          </p:nvPr>
        </p:nvSpPr>
        <p:spPr>
          <a:xfrm>
            <a:off x="707708" y="4461789"/>
            <a:ext cx="5661660" cy="4226957"/>
          </a:xfrm>
          <a:prstGeom prst="rect">
            <a:avLst/>
          </a:prstGeom>
        </p:spPr>
        <p:txBody>
          <a:bodyPr vert="horz" lIns="94102" tIns="47051" rIns="94102" bIns="4705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21946"/>
            <a:ext cx="3066733" cy="469662"/>
          </a:xfrm>
          <a:prstGeom prst="rect">
            <a:avLst/>
          </a:prstGeom>
        </p:spPr>
        <p:txBody>
          <a:bodyPr vert="horz" lIns="94102" tIns="47051" rIns="94102" bIns="47051"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921946"/>
            <a:ext cx="3066733" cy="469662"/>
          </a:xfrm>
          <a:prstGeom prst="rect">
            <a:avLst/>
          </a:prstGeom>
        </p:spPr>
        <p:txBody>
          <a:bodyPr vert="horz" lIns="94102" tIns="47051" rIns="94102" bIns="47051" rtlCol="0" anchor="b"/>
          <a:lstStyle>
            <a:lvl1pPr algn="r">
              <a:defRPr sz="1200"/>
            </a:lvl1pPr>
          </a:lstStyle>
          <a:p>
            <a:fld id="{EA632CED-D1FA-4D28-BDB1-2A4921C00513}" type="slidenum">
              <a:rPr lang="en-US" smtClean="0"/>
              <a:pPr/>
              <a:t>‹#›</a:t>
            </a:fld>
            <a:endParaRPr lang="en-US"/>
          </a:p>
        </p:txBody>
      </p:sp>
    </p:spTree>
    <p:extLst>
      <p:ext uri="{BB962C8B-B14F-4D97-AF65-F5344CB8AC3E}">
        <p14:creationId xmlns:p14="http://schemas.microsoft.com/office/powerpoint/2010/main" val="533281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32CED-D1FA-4D28-BDB1-2A4921C00513}" type="slidenum">
              <a:rPr lang="en-US" smtClean="0"/>
              <a:pPr/>
              <a:t>2</a:t>
            </a:fld>
            <a:endParaRPr lang="en-US"/>
          </a:p>
        </p:txBody>
      </p:sp>
    </p:spTree>
    <p:extLst>
      <p:ext uri="{BB962C8B-B14F-4D97-AF65-F5344CB8AC3E}">
        <p14:creationId xmlns:p14="http://schemas.microsoft.com/office/powerpoint/2010/main" val="2034423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2C4969B-BC8C-47D6-8363-5238134BC52C}" type="datetimeFigureOut">
              <a:rPr lang="en-US" smtClean="0"/>
              <a:pPr/>
              <a:t>1/12/2016</a:t>
            </a:fld>
            <a:endParaRPr lang="en-US"/>
          </a:p>
        </p:txBody>
      </p:sp>
      <p:sp>
        <p:nvSpPr>
          <p:cNvPr id="8" name="Slide Number Placeholder 7"/>
          <p:cNvSpPr>
            <a:spLocks noGrp="1"/>
          </p:cNvSpPr>
          <p:nvPr>
            <p:ph type="sldNum" sz="quarter" idx="11"/>
          </p:nvPr>
        </p:nvSpPr>
        <p:spPr/>
        <p:txBody>
          <a:bodyPr/>
          <a:lstStyle/>
          <a:p>
            <a:fld id="{50722FAD-3DBD-4CB4-A382-756A89CE2730}"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C4969B-BC8C-47D6-8363-5238134BC52C}" type="datetimeFigureOut">
              <a:rPr lang="en-US" smtClean="0"/>
              <a:pPr/>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22FAD-3DBD-4CB4-A382-756A89CE2730}"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C4969B-BC8C-47D6-8363-5238134BC52C}" type="datetimeFigureOut">
              <a:rPr lang="en-US" smtClean="0"/>
              <a:pPr/>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22FAD-3DBD-4CB4-A382-756A89CE2730}"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C4969B-BC8C-47D6-8363-5238134BC52C}" type="datetimeFigureOut">
              <a:rPr lang="en-US" smtClean="0"/>
              <a:pPr/>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22FAD-3DBD-4CB4-A382-756A89CE2730}"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C4969B-BC8C-47D6-8363-5238134BC52C}" type="datetimeFigureOut">
              <a:rPr lang="en-US" smtClean="0"/>
              <a:pPr/>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22FAD-3DBD-4CB4-A382-756A89CE2730}"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2C4969B-BC8C-47D6-8363-5238134BC52C}" type="datetimeFigureOut">
              <a:rPr lang="en-US" smtClean="0"/>
              <a:pPr/>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22FAD-3DBD-4CB4-A382-756A89CE2730}"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2C4969B-BC8C-47D6-8363-5238134BC52C}" type="datetimeFigureOut">
              <a:rPr lang="en-US" smtClean="0"/>
              <a:pPr/>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722FAD-3DBD-4CB4-A382-756A89CE2730}"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C4969B-BC8C-47D6-8363-5238134BC52C}" type="datetimeFigureOut">
              <a:rPr lang="en-US" smtClean="0"/>
              <a:pPr/>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722FAD-3DBD-4CB4-A382-756A89CE2730}"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C4969B-BC8C-47D6-8363-5238134BC52C}" type="datetimeFigureOut">
              <a:rPr lang="en-US" smtClean="0"/>
              <a:pPr/>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722FAD-3DBD-4CB4-A382-756A89CE2730}"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C4969B-BC8C-47D6-8363-5238134BC52C}" type="datetimeFigureOut">
              <a:rPr lang="en-US" smtClean="0"/>
              <a:pPr/>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22FAD-3DBD-4CB4-A382-756A89CE2730}"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C4969B-BC8C-47D6-8363-5238134BC52C}" type="datetimeFigureOut">
              <a:rPr lang="en-US" smtClean="0"/>
              <a:pPr/>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22FAD-3DBD-4CB4-A382-756A89CE2730}"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70C0"/>
            </a:gs>
            <a:gs pos="50000">
              <a:srgbClr val="00B0F0"/>
            </a:gs>
            <a:gs pos="100000">
              <a:srgbClr val="00B050"/>
            </a:gs>
          </a:gsLst>
          <a:lin ang="0" scaled="1"/>
          <a:tileRect/>
        </a:gradFill>
        <a:effectLst/>
      </p:bgPr>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42C4969B-BC8C-47D6-8363-5238134BC52C}" type="datetimeFigureOut">
              <a:rPr lang="en-US" smtClean="0"/>
              <a:pPr/>
              <a:t>1/12/2016</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50722FAD-3DBD-4CB4-A382-756A89CE2730}"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yLLwjQYdUV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eeatresponsibly.weebly.com/the-wer-project.html" TargetMode="External"/><Relationship Id="rId2" Type="http://schemas.openxmlformats.org/officeDocument/2006/relationships/hyperlink" Target="http://weeatresponsibly.weebly.com/" TargetMode="External"/><Relationship Id="rId1" Type="http://schemas.openxmlformats.org/officeDocument/2006/relationships/slideLayout" Target="../slideLayouts/slideLayout2.xml"/><Relationship Id="rId5" Type="http://schemas.openxmlformats.org/officeDocument/2006/relationships/hyperlink" Target="http://weeatresponsibly.weebly.com/the-glorious-food-blog" TargetMode="External"/><Relationship Id="rId4" Type="http://schemas.openxmlformats.org/officeDocument/2006/relationships/hyperlink" Target="http://weeatresponsibly.weebly.com/our-glorious-recipe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p:nvPr/>
        </p:nvPicPr>
        <p:blipFill>
          <a:blip r:embed="rId2">
            <a:extLst>
              <a:ext uri="{28A0092B-C50C-407E-A947-70E740481C1C}">
                <a14:useLocalDpi xmlns:a14="http://schemas.microsoft.com/office/drawing/2010/main" val="0"/>
              </a:ext>
            </a:extLst>
          </a:blip>
          <a:srcRect/>
          <a:stretch>
            <a:fillRect/>
          </a:stretch>
        </p:blipFill>
        <p:spPr bwMode="auto">
          <a:xfrm>
            <a:off x="4067944" y="260648"/>
            <a:ext cx="946150" cy="117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C:\Users\USER\Desktop\st joseph2\Ekoskola\Eat responsibly\We eat responsibly display\We Eat Responsibly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197" y="1844824"/>
            <a:ext cx="8143643" cy="45718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353215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352928" cy="6048671"/>
          </a:xfrm>
        </p:spPr>
        <p:txBody>
          <a:bodyPr>
            <a:normAutofit fontScale="85000" lnSpcReduction="10000"/>
          </a:bodyPr>
          <a:lstStyle/>
          <a:p>
            <a:pPr>
              <a:lnSpc>
                <a:spcPct val="114000"/>
              </a:lnSpc>
              <a:spcBef>
                <a:spcPts val="780"/>
              </a:spcBef>
              <a:spcAft>
                <a:spcPts val="1000"/>
              </a:spcAft>
            </a:pPr>
            <a:r>
              <a:rPr lang="en-GB" sz="3200" dirty="0">
                <a:latin typeface="Estrangelo Edessa"/>
                <a:ea typeface="Calibri"/>
                <a:cs typeface="Times New Roman"/>
              </a:rPr>
              <a:t>Today, your parents will be </a:t>
            </a:r>
            <a:r>
              <a:rPr lang="en-GB" sz="3200" dirty="0" smtClean="0">
                <a:latin typeface="Estrangelo Edessa"/>
                <a:ea typeface="Calibri"/>
                <a:cs typeface="Times New Roman"/>
              </a:rPr>
              <a:t>receiving</a:t>
            </a:r>
            <a:r>
              <a:rPr lang="mt-MT" sz="3200" dirty="0" smtClean="0">
                <a:latin typeface="Estrangelo Edessa"/>
                <a:ea typeface="Calibri"/>
                <a:cs typeface="Times New Roman"/>
              </a:rPr>
              <a:t> (via Klikks)</a:t>
            </a:r>
            <a:r>
              <a:rPr lang="en-GB" sz="3200" dirty="0" smtClean="0">
                <a:latin typeface="Estrangelo Edessa"/>
                <a:ea typeface="Calibri"/>
                <a:cs typeface="Times New Roman"/>
              </a:rPr>
              <a:t> </a:t>
            </a:r>
            <a:r>
              <a:rPr lang="en-GB" sz="3200" dirty="0">
                <a:latin typeface="Estrangelo Edessa"/>
                <a:ea typeface="Calibri"/>
                <a:cs typeface="Times New Roman"/>
              </a:rPr>
              <a:t>a link to a survey we have </a:t>
            </a:r>
            <a:r>
              <a:rPr lang="en-GB" sz="3200" dirty="0" smtClean="0">
                <a:latin typeface="Estrangelo Edessa"/>
                <a:ea typeface="Calibri"/>
                <a:cs typeface="Times New Roman"/>
              </a:rPr>
              <a:t>written.  </a:t>
            </a:r>
            <a:r>
              <a:rPr lang="en-GB" sz="3200" dirty="0">
                <a:latin typeface="Estrangelo Edessa"/>
                <a:ea typeface="Calibri"/>
                <a:cs typeface="Times New Roman"/>
              </a:rPr>
              <a:t>Your responses will give us crucial information on what we need to work on.  </a:t>
            </a:r>
            <a:r>
              <a:rPr lang="en-GB" sz="3200" dirty="0" smtClean="0">
                <a:latin typeface="Estrangelo Edessa"/>
                <a:ea typeface="Calibri"/>
                <a:cs typeface="Times New Roman"/>
              </a:rPr>
              <a:t>Please </a:t>
            </a:r>
            <a:r>
              <a:rPr lang="en-GB" sz="3200" dirty="0">
                <a:latin typeface="Estrangelo Edessa"/>
                <a:ea typeface="Calibri"/>
                <a:cs typeface="Times New Roman"/>
              </a:rPr>
              <a:t>make sure that you encourage a parent/guardian to complete the questionnaire with you.  It takes very little time and is very straightforward.  </a:t>
            </a:r>
            <a:endParaRPr lang="mt-MT" sz="3200" dirty="0">
              <a:latin typeface="Estrangelo Edessa"/>
              <a:ea typeface="Calibri"/>
              <a:cs typeface="Times New Roman"/>
            </a:endParaRPr>
          </a:p>
          <a:p>
            <a:pPr>
              <a:lnSpc>
                <a:spcPct val="114000"/>
              </a:lnSpc>
              <a:spcBef>
                <a:spcPts val="780"/>
              </a:spcBef>
              <a:spcAft>
                <a:spcPts val="1000"/>
              </a:spcAft>
            </a:pPr>
            <a:r>
              <a:rPr lang="mt-MT" sz="3200" dirty="0" smtClean="0">
                <a:latin typeface="Estrangelo Edessa"/>
                <a:ea typeface="Calibri"/>
                <a:cs typeface="Times New Roman"/>
              </a:rPr>
              <a:t>Over the years, chef Jamie Oliver has been campaigning tirelessly on the issue of healthy eating.  Four years ago, he started the Food Revolution Day Campaign.  We end this presentation with his message  for Food Revolution Day 2015:  </a:t>
            </a:r>
            <a:r>
              <a:rPr lang="mt-MT" sz="3200" dirty="0" smtClean="0">
                <a:latin typeface="Estrangelo Edessa"/>
                <a:ea typeface="Calibri"/>
                <a:cs typeface="Times New Roman"/>
                <a:hlinkClick r:id="rId2"/>
              </a:rPr>
              <a:t>https://www.youtube.com/watch?v=yLLwjQYdUVI</a:t>
            </a:r>
            <a:endParaRPr lang="mt-MT" sz="3200" dirty="0">
              <a:latin typeface="Estrangelo Edessa"/>
              <a:cs typeface="Times New Roman"/>
            </a:endParaRPr>
          </a:p>
          <a:p>
            <a:pPr>
              <a:lnSpc>
                <a:spcPct val="114000"/>
              </a:lnSpc>
              <a:spcBef>
                <a:spcPts val="780"/>
              </a:spcBef>
              <a:spcAft>
                <a:spcPts val="1000"/>
              </a:spcAft>
            </a:pPr>
            <a:endParaRPr lang="en-GB" sz="3200" dirty="0"/>
          </a:p>
        </p:txBody>
      </p:sp>
    </p:spTree>
    <p:extLst>
      <p:ext uri="{BB962C8B-B14F-4D97-AF65-F5344CB8AC3E}">
        <p14:creationId xmlns:p14="http://schemas.microsoft.com/office/powerpoint/2010/main" val="81873918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AutoShape 2" descr="Image result for CHOGM 201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0" name="AutoShape 4" descr="Image result for CHOGM 201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 name="Subtitle 11"/>
          <p:cNvSpPr>
            <a:spLocks noGrp="1"/>
          </p:cNvSpPr>
          <p:nvPr>
            <p:ph type="subTitle" idx="1"/>
          </p:nvPr>
        </p:nvSpPr>
        <p:spPr>
          <a:xfrm>
            <a:off x="322495" y="620688"/>
            <a:ext cx="8429684" cy="5760640"/>
          </a:xfrm>
        </p:spPr>
        <p:txBody>
          <a:bodyPr>
            <a:normAutofit/>
          </a:bodyPr>
          <a:lstStyle/>
          <a:p>
            <a:pPr>
              <a:lnSpc>
                <a:spcPct val="115000"/>
              </a:lnSpc>
              <a:spcAft>
                <a:spcPts val="1000"/>
              </a:spcAft>
            </a:pPr>
            <a:r>
              <a:rPr lang="mt-MT" sz="3200" dirty="0" smtClean="0">
                <a:latin typeface="Estrangelo Edessa"/>
                <a:ea typeface="Calibri"/>
                <a:cs typeface="Times New Roman"/>
              </a:rPr>
              <a:t>Last October, o</a:t>
            </a:r>
            <a:r>
              <a:rPr lang="en-GB" sz="3200" dirty="0" err="1" smtClean="0">
                <a:latin typeface="Estrangelo Edessa"/>
                <a:ea typeface="Calibri"/>
                <a:cs typeface="Times New Roman"/>
              </a:rPr>
              <a:t>ur</a:t>
            </a:r>
            <a:r>
              <a:rPr lang="en-GB" sz="3200" dirty="0" smtClean="0">
                <a:latin typeface="Estrangelo Edessa"/>
                <a:ea typeface="Calibri"/>
                <a:cs typeface="Times New Roman"/>
              </a:rPr>
              <a:t> </a:t>
            </a:r>
            <a:r>
              <a:rPr lang="en-GB" sz="3200" dirty="0">
                <a:latin typeface="Estrangelo Edessa"/>
                <a:ea typeface="Calibri"/>
                <a:cs typeface="Times New Roman"/>
              </a:rPr>
              <a:t>school </a:t>
            </a:r>
            <a:r>
              <a:rPr lang="mt-MT" sz="3200" dirty="0" smtClean="0">
                <a:latin typeface="Estrangelo Edessa"/>
                <a:ea typeface="Calibri"/>
                <a:cs typeface="Times New Roman"/>
              </a:rPr>
              <a:t>was</a:t>
            </a:r>
            <a:r>
              <a:rPr lang="en-GB" sz="3200" dirty="0" smtClean="0">
                <a:latin typeface="Estrangelo Edessa"/>
                <a:ea typeface="Calibri"/>
                <a:cs typeface="Times New Roman"/>
              </a:rPr>
              <a:t> </a:t>
            </a:r>
            <a:r>
              <a:rPr lang="en-GB" sz="3200" dirty="0">
                <a:latin typeface="Estrangelo Edessa"/>
                <a:ea typeface="Calibri"/>
                <a:cs typeface="Times New Roman"/>
              </a:rPr>
              <a:t>one of the </a:t>
            </a:r>
            <a:r>
              <a:rPr lang="en-GB" sz="4000" b="1" dirty="0">
                <a:solidFill>
                  <a:srgbClr val="FF0066"/>
                </a:solidFill>
                <a:latin typeface="Estrangelo Edessa"/>
                <a:ea typeface="Calibri"/>
                <a:cs typeface="Times New Roman"/>
              </a:rPr>
              <a:t>14</a:t>
            </a:r>
            <a:r>
              <a:rPr lang="en-GB" sz="3200" dirty="0">
                <a:latin typeface="Estrangelo Edessa"/>
                <a:ea typeface="Calibri"/>
                <a:cs typeface="Times New Roman"/>
              </a:rPr>
              <a:t> Maltese </a:t>
            </a:r>
            <a:r>
              <a:rPr lang="en-GB" sz="3200" dirty="0" smtClean="0">
                <a:latin typeface="Estrangelo Edessa"/>
                <a:ea typeface="Calibri"/>
                <a:cs typeface="Times New Roman"/>
              </a:rPr>
              <a:t>schools</a:t>
            </a:r>
            <a:r>
              <a:rPr lang="mt-MT" sz="3200" dirty="0" smtClean="0">
                <a:latin typeface="Estrangelo Edessa"/>
                <a:ea typeface="Calibri"/>
                <a:cs typeface="Times New Roman"/>
              </a:rPr>
              <a:t>,</a:t>
            </a:r>
            <a:r>
              <a:rPr lang="en-GB" sz="3200" dirty="0" smtClean="0">
                <a:latin typeface="Estrangelo Edessa"/>
                <a:ea typeface="Calibri"/>
                <a:cs typeface="Times New Roman"/>
              </a:rPr>
              <a:t> </a:t>
            </a:r>
            <a:r>
              <a:rPr lang="en-GB" sz="3200" dirty="0">
                <a:latin typeface="Estrangelo Edessa"/>
                <a:ea typeface="Calibri"/>
                <a:cs typeface="Times New Roman"/>
              </a:rPr>
              <a:t>awarded funding for the EU </a:t>
            </a:r>
            <a:r>
              <a:rPr lang="mt-MT" sz="3200" dirty="0" smtClean="0">
                <a:latin typeface="Estrangelo Edessa"/>
                <a:ea typeface="Calibri"/>
                <a:cs typeface="Times New Roman"/>
              </a:rPr>
              <a:t>‘</a:t>
            </a:r>
            <a:r>
              <a:rPr lang="en-GB" sz="4000" b="1" dirty="0" smtClean="0">
                <a:solidFill>
                  <a:srgbClr val="002060"/>
                </a:solidFill>
                <a:latin typeface="Estrangelo Edessa"/>
                <a:ea typeface="Calibri"/>
                <a:cs typeface="Times New Roman"/>
              </a:rPr>
              <a:t>We </a:t>
            </a:r>
            <a:r>
              <a:rPr lang="en-GB" sz="4000" b="1" dirty="0">
                <a:solidFill>
                  <a:srgbClr val="002060"/>
                </a:solidFill>
                <a:latin typeface="Estrangelo Edessa"/>
                <a:ea typeface="Calibri"/>
                <a:cs typeface="Times New Roman"/>
              </a:rPr>
              <a:t>Eat Responsibly</a:t>
            </a:r>
            <a:r>
              <a:rPr lang="en-GB" sz="4000" b="1" dirty="0" smtClean="0">
                <a:solidFill>
                  <a:srgbClr val="002060"/>
                </a:solidFill>
                <a:latin typeface="Estrangelo Edessa"/>
                <a:ea typeface="Calibri"/>
                <a:cs typeface="Times New Roman"/>
              </a:rPr>
              <a:t>!</a:t>
            </a:r>
            <a:r>
              <a:rPr lang="mt-MT" sz="3200" dirty="0" smtClean="0">
                <a:latin typeface="Estrangelo Edessa"/>
                <a:ea typeface="Calibri"/>
                <a:cs typeface="Times New Roman"/>
              </a:rPr>
              <a:t>’</a:t>
            </a:r>
            <a:r>
              <a:rPr lang="en-GB" sz="3200" dirty="0" smtClean="0">
                <a:latin typeface="Estrangelo Edessa"/>
                <a:ea typeface="Calibri"/>
                <a:cs typeface="Times New Roman"/>
              </a:rPr>
              <a:t> Project</a:t>
            </a:r>
            <a:r>
              <a:rPr lang="mt-MT" sz="3200" dirty="0" smtClean="0">
                <a:latin typeface="Estrangelo Edessa"/>
                <a:ea typeface="Calibri"/>
                <a:cs typeface="Times New Roman"/>
              </a:rPr>
              <a:t>.</a:t>
            </a:r>
          </a:p>
          <a:p>
            <a:pPr>
              <a:lnSpc>
                <a:spcPct val="115000"/>
              </a:lnSpc>
              <a:spcAft>
                <a:spcPts val="1000"/>
              </a:spcAft>
            </a:pPr>
            <a:r>
              <a:rPr lang="en-GB" sz="3200" dirty="0" smtClean="0">
                <a:latin typeface="Estrangelo Edessa"/>
                <a:ea typeface="Calibri"/>
                <a:cs typeface="Times New Roman"/>
              </a:rPr>
              <a:t>Here </a:t>
            </a:r>
            <a:r>
              <a:rPr lang="en-GB" sz="3200" dirty="0">
                <a:latin typeface="Estrangelo Edessa"/>
                <a:ea typeface="Calibri"/>
                <a:cs typeface="Times New Roman"/>
              </a:rPr>
              <a:t>are some of the numbers:</a:t>
            </a:r>
            <a:endParaRPr lang="en-GB" sz="1600" dirty="0">
              <a:latin typeface="Calibri"/>
              <a:ea typeface="Calibri"/>
              <a:cs typeface="Times New Roman"/>
            </a:endParaRPr>
          </a:p>
          <a:p>
            <a:pPr>
              <a:lnSpc>
                <a:spcPct val="115000"/>
              </a:lnSpc>
              <a:spcAft>
                <a:spcPts val="1000"/>
              </a:spcAft>
            </a:pPr>
            <a:r>
              <a:rPr lang="en-GB" sz="3200" dirty="0">
                <a:latin typeface="Estrangelo Edessa"/>
                <a:ea typeface="Calibri"/>
                <a:cs typeface="Estrangelo Edessa"/>
                <a:sym typeface="Euclid Symbol"/>
              </a:rPr>
              <a:t></a:t>
            </a:r>
            <a:r>
              <a:rPr lang="en-GB" sz="3200" dirty="0">
                <a:latin typeface="Estrangelo Edessa"/>
                <a:ea typeface="Calibri"/>
                <a:cs typeface="Times New Roman"/>
              </a:rPr>
              <a:t>  </a:t>
            </a:r>
            <a:r>
              <a:rPr lang="mt-MT" sz="4000" b="1" dirty="0" smtClean="0">
                <a:solidFill>
                  <a:srgbClr val="FF0066"/>
                </a:solidFill>
                <a:latin typeface="Estrangelo Edessa"/>
                <a:ea typeface="Calibri"/>
                <a:cs typeface="Times New Roman"/>
              </a:rPr>
              <a:t>1 </a:t>
            </a:r>
            <a:r>
              <a:rPr lang="en-GB" sz="4000" b="1" dirty="0" smtClean="0">
                <a:solidFill>
                  <a:srgbClr val="FF0066"/>
                </a:solidFill>
                <a:latin typeface="Estrangelo Edessa"/>
                <a:ea typeface="Times New Roman"/>
                <a:cs typeface="Times New Roman"/>
              </a:rPr>
              <a:t>800</a:t>
            </a:r>
            <a:r>
              <a:rPr lang="en-GB" sz="4000" dirty="0">
                <a:latin typeface="Estrangelo Edessa"/>
                <a:ea typeface="Times New Roman"/>
                <a:cs typeface="Times New Roman"/>
              </a:rPr>
              <a:t> </a:t>
            </a:r>
            <a:r>
              <a:rPr lang="mt-MT" sz="3200" dirty="0" smtClean="0">
                <a:latin typeface="Estrangelo Edessa"/>
                <a:ea typeface="Times New Roman"/>
                <a:cs typeface="Times New Roman"/>
              </a:rPr>
              <a:t> </a:t>
            </a:r>
            <a:r>
              <a:rPr lang="en-GB" sz="3200" dirty="0" smtClean="0">
                <a:latin typeface="Estrangelo Edessa"/>
                <a:ea typeface="Times New Roman"/>
                <a:cs typeface="Times New Roman"/>
              </a:rPr>
              <a:t>teachers </a:t>
            </a:r>
            <a:r>
              <a:rPr lang="en-GB" sz="3200" dirty="0">
                <a:latin typeface="Estrangelo Edessa"/>
                <a:ea typeface="Times New Roman"/>
                <a:cs typeface="Times New Roman"/>
              </a:rPr>
              <a:t>and tutors in </a:t>
            </a:r>
            <a:r>
              <a:rPr lang="en-GB" sz="4000" b="1" dirty="0">
                <a:solidFill>
                  <a:srgbClr val="FF0066"/>
                </a:solidFill>
                <a:latin typeface="Estrangelo Edessa"/>
                <a:ea typeface="Times New Roman"/>
                <a:cs typeface="Times New Roman"/>
              </a:rPr>
              <a:t>9</a:t>
            </a:r>
            <a:r>
              <a:rPr lang="en-GB" sz="3200" dirty="0">
                <a:latin typeface="Estrangelo Edessa"/>
                <a:ea typeface="Times New Roman"/>
                <a:cs typeface="Times New Roman"/>
              </a:rPr>
              <a:t> EU countries (</a:t>
            </a:r>
            <a:r>
              <a:rPr lang="en-US" sz="3200" dirty="0">
                <a:latin typeface="Estrangelo Edessa"/>
                <a:ea typeface="Calibri"/>
                <a:cs typeface="Times New Roman"/>
              </a:rPr>
              <a:t>Bulgaria, Croatia, Czech Republic, Latvia, Malta, Poland, Romania, Slovenia and Slovakia</a:t>
            </a:r>
            <a:r>
              <a:rPr lang="en-GB" sz="3200" dirty="0">
                <a:latin typeface="Estrangelo Edessa"/>
                <a:ea typeface="Calibri"/>
                <a:cs typeface="Times New Roman"/>
              </a:rPr>
              <a:t>) </a:t>
            </a:r>
            <a:r>
              <a:rPr lang="en-GB" sz="3200" dirty="0">
                <a:latin typeface="Estrangelo Edessa"/>
                <a:ea typeface="Times New Roman"/>
                <a:cs typeface="Times New Roman"/>
              </a:rPr>
              <a:t>are learning </a:t>
            </a:r>
            <a:r>
              <a:rPr lang="mt-MT" sz="3200" dirty="0" smtClean="0">
                <a:latin typeface="Estrangelo Edessa"/>
                <a:ea typeface="Times New Roman"/>
                <a:cs typeface="Times New Roman"/>
              </a:rPr>
              <a:t>about responsible eating.</a:t>
            </a:r>
            <a:endParaRPr lang="en-US" sz="3200" dirty="0">
              <a:solidFill>
                <a:schemeClr val="bg1">
                  <a:lumMod val="75000"/>
                  <a:lumOff val="25000"/>
                </a:schemeClr>
              </a:solidFill>
              <a:latin typeface="Estrangelo Edessa" pitchFamily="66" charset="0"/>
              <a:cs typeface="Estrangelo Edessa" pitchFamily="66" charset="0"/>
            </a:endParaRPr>
          </a:p>
        </p:txBody>
      </p:sp>
    </p:spTree>
    <p:extLst>
      <p:ext uri="{BB962C8B-B14F-4D97-AF65-F5344CB8AC3E}">
        <p14:creationId xmlns:p14="http://schemas.microsoft.com/office/powerpoint/2010/main" val="118103668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 calcmode="lin" valueType="num">
                                      <p:cBhvr additive="base">
                                        <p:cTn id="11"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 calcmode="lin" valueType="num">
                                      <p:cBhvr additive="base">
                                        <p:cTn id="15"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32657"/>
            <a:ext cx="7315200" cy="5976704"/>
          </a:xfrm>
        </p:spPr>
        <p:txBody>
          <a:bodyPr/>
          <a:lstStyle/>
          <a:p>
            <a:pPr>
              <a:lnSpc>
                <a:spcPct val="115000"/>
              </a:lnSpc>
              <a:spcAft>
                <a:spcPts val="1000"/>
              </a:spcAft>
            </a:pPr>
            <a:r>
              <a:rPr lang="en-GB" sz="4000" b="1" dirty="0">
                <a:solidFill>
                  <a:srgbClr val="FF0066"/>
                </a:solidFill>
                <a:latin typeface="Estrangelo Edessa"/>
                <a:ea typeface="Times New Roman"/>
                <a:cs typeface="Times New Roman"/>
              </a:rPr>
              <a:t>550</a:t>
            </a:r>
            <a:r>
              <a:rPr lang="en-GB" sz="3200" dirty="0">
                <a:latin typeface="Estrangelo Edessa"/>
                <a:ea typeface="Times New Roman"/>
                <a:cs typeface="Times New Roman"/>
              </a:rPr>
              <a:t> European Eco-Schools are running year-long educational </a:t>
            </a:r>
            <a:r>
              <a:rPr lang="en-GB" sz="3200" dirty="0" smtClean="0">
                <a:latin typeface="Estrangelo Edessa"/>
                <a:ea typeface="Times New Roman"/>
                <a:cs typeface="Times New Roman"/>
              </a:rPr>
              <a:t>program</a:t>
            </a:r>
            <a:r>
              <a:rPr lang="mt-MT" sz="3200" dirty="0" smtClean="0">
                <a:latin typeface="Estrangelo Edessa"/>
                <a:ea typeface="Times New Roman"/>
                <a:cs typeface="Times New Roman"/>
              </a:rPr>
              <a:t>mes</a:t>
            </a:r>
            <a:r>
              <a:rPr lang="en-GB" sz="3200" dirty="0" smtClean="0">
                <a:latin typeface="Estrangelo Edessa"/>
                <a:ea typeface="Times New Roman"/>
                <a:cs typeface="Times New Roman"/>
              </a:rPr>
              <a:t> </a:t>
            </a:r>
            <a:r>
              <a:rPr lang="en-GB" sz="3200" dirty="0">
                <a:latin typeface="Estrangelo Edessa"/>
                <a:ea typeface="Times New Roman"/>
                <a:cs typeface="Times New Roman"/>
              </a:rPr>
              <a:t>on responsible food </a:t>
            </a:r>
            <a:r>
              <a:rPr lang="en-GB" sz="3200" dirty="0" smtClean="0">
                <a:latin typeface="Estrangelo Edessa"/>
                <a:ea typeface="Times New Roman"/>
                <a:cs typeface="Times New Roman"/>
              </a:rPr>
              <a:t>consumption.</a:t>
            </a:r>
            <a:endParaRPr lang="mt-MT" sz="3200" dirty="0" smtClean="0">
              <a:latin typeface="Estrangelo Edessa"/>
              <a:ea typeface="Times New Roman"/>
              <a:cs typeface="Times New Roman"/>
            </a:endParaRPr>
          </a:p>
          <a:p>
            <a:pPr>
              <a:lnSpc>
                <a:spcPct val="115000"/>
              </a:lnSpc>
              <a:spcAft>
                <a:spcPts val="1000"/>
              </a:spcAft>
            </a:pPr>
            <a:r>
              <a:rPr lang="en-US" sz="4000" b="1" dirty="0" smtClean="0">
                <a:solidFill>
                  <a:srgbClr val="FF0066"/>
                </a:solidFill>
                <a:latin typeface="Estrangelo Edessa" panose="03080600000000000000" pitchFamily="66" charset="0"/>
                <a:ea typeface="Calibri"/>
                <a:cs typeface="Estrangelo Edessa" panose="03080600000000000000" pitchFamily="66" charset="0"/>
              </a:rPr>
              <a:t>65 </a:t>
            </a:r>
            <a:r>
              <a:rPr lang="en-US" sz="4000" b="1" dirty="0">
                <a:solidFill>
                  <a:srgbClr val="FF0066"/>
                </a:solidFill>
                <a:latin typeface="Estrangelo Edessa" panose="03080600000000000000" pitchFamily="66" charset="0"/>
                <a:ea typeface="Calibri"/>
                <a:cs typeface="Estrangelo Edessa" panose="03080600000000000000" pitchFamily="66" charset="0"/>
              </a:rPr>
              <a:t>000 </a:t>
            </a:r>
            <a:r>
              <a:rPr lang="en-US" sz="3200" dirty="0">
                <a:latin typeface="Estrangelo Edessa" panose="03080600000000000000" pitchFamily="66" charset="0"/>
                <a:ea typeface="Calibri"/>
                <a:cs typeface="Estrangelo Edessa" panose="03080600000000000000" pitchFamily="66" charset="0"/>
              </a:rPr>
              <a:t>pupils and </a:t>
            </a:r>
            <a:r>
              <a:rPr lang="en-US" sz="3200" b="1" dirty="0">
                <a:solidFill>
                  <a:srgbClr val="FF0066"/>
                </a:solidFill>
                <a:latin typeface="Estrangelo Edessa" panose="03080600000000000000" pitchFamily="66" charset="0"/>
                <a:ea typeface="Calibri"/>
                <a:cs typeface="Estrangelo Edessa" panose="03080600000000000000" pitchFamily="66" charset="0"/>
              </a:rPr>
              <a:t>25 000 </a:t>
            </a:r>
            <a:r>
              <a:rPr lang="en-US" sz="3200" dirty="0">
                <a:latin typeface="Estrangelo Edessa" panose="03080600000000000000" pitchFamily="66" charset="0"/>
                <a:ea typeface="Calibri"/>
                <a:cs typeface="Estrangelo Edessa" panose="03080600000000000000" pitchFamily="66" charset="0"/>
              </a:rPr>
              <a:t>students are looking for opportunities for responsible changes in their menu as well as in their </a:t>
            </a:r>
            <a:r>
              <a:rPr lang="en-US" sz="3200" dirty="0" err="1">
                <a:latin typeface="Estrangelo Edessa" panose="03080600000000000000" pitchFamily="66" charset="0"/>
                <a:ea typeface="Calibri"/>
                <a:cs typeface="Estrangelo Edessa" panose="03080600000000000000" pitchFamily="66" charset="0"/>
              </a:rPr>
              <a:t>neighbourhood</a:t>
            </a:r>
            <a:r>
              <a:rPr lang="en-US" sz="3200" dirty="0" smtClean="0">
                <a:latin typeface="Estrangelo Edessa" panose="03080600000000000000" pitchFamily="66" charset="0"/>
                <a:ea typeface="Calibri"/>
                <a:cs typeface="Estrangelo Edessa" panose="03080600000000000000" pitchFamily="66" charset="0"/>
              </a:rPr>
              <a:t>.</a:t>
            </a:r>
            <a:endParaRPr lang="en-GB" sz="3200" dirty="0" smtClean="0">
              <a:latin typeface="Estrangelo Edessa" panose="03080600000000000000" pitchFamily="66" charset="0"/>
              <a:ea typeface="Calibri"/>
              <a:cs typeface="Estrangelo Edessa" panose="03080600000000000000" pitchFamily="66" charset="0"/>
            </a:endParaRPr>
          </a:p>
          <a:p>
            <a:endParaRPr lang="en-GB" dirty="0"/>
          </a:p>
        </p:txBody>
      </p:sp>
    </p:spTree>
    <p:extLst>
      <p:ext uri="{BB962C8B-B14F-4D97-AF65-F5344CB8AC3E}">
        <p14:creationId xmlns:p14="http://schemas.microsoft.com/office/powerpoint/2010/main" val="194687121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60649"/>
            <a:ext cx="7315200" cy="6048712"/>
          </a:xfrm>
        </p:spPr>
        <p:txBody>
          <a:bodyPr>
            <a:normAutofit/>
          </a:bodyPr>
          <a:lstStyle/>
          <a:p>
            <a:pPr>
              <a:lnSpc>
                <a:spcPct val="114000"/>
              </a:lnSpc>
              <a:spcAft>
                <a:spcPts val="1000"/>
              </a:spcAft>
            </a:pPr>
            <a:r>
              <a:rPr lang="en-GB" sz="3200" dirty="0">
                <a:latin typeface="Estrangelo Edessa" panose="03080600000000000000" pitchFamily="66" charset="0"/>
                <a:ea typeface="Times New Roman"/>
                <a:cs typeface="Estrangelo Edessa" panose="03080600000000000000" pitchFamily="66" charset="0"/>
              </a:rPr>
              <a:t>Why is this project so important</a:t>
            </a:r>
            <a:r>
              <a:rPr lang="en-GB" sz="3200" dirty="0" smtClean="0">
                <a:latin typeface="Estrangelo Edessa" panose="03080600000000000000" pitchFamily="66" charset="0"/>
                <a:ea typeface="Times New Roman"/>
                <a:cs typeface="Estrangelo Edessa" panose="03080600000000000000" pitchFamily="66" charset="0"/>
              </a:rPr>
              <a:t>?</a:t>
            </a:r>
            <a:endParaRPr lang="en-GB" sz="3200" dirty="0">
              <a:latin typeface="Estrangelo Edessa" panose="03080600000000000000" pitchFamily="66" charset="0"/>
              <a:ea typeface="Calibri"/>
              <a:cs typeface="Estrangelo Edessa" panose="03080600000000000000" pitchFamily="66" charset="0"/>
            </a:endParaRPr>
          </a:p>
          <a:p>
            <a:pPr>
              <a:lnSpc>
                <a:spcPct val="114000"/>
              </a:lnSpc>
              <a:spcAft>
                <a:spcPts val="1000"/>
              </a:spcAft>
            </a:pPr>
            <a:r>
              <a:rPr lang="en-GB" sz="3200" dirty="0">
                <a:latin typeface="Estrangelo Edessa" panose="03080600000000000000" pitchFamily="66" charset="0"/>
                <a:ea typeface="Calibri"/>
                <a:cs typeface="Estrangelo Edessa" panose="03080600000000000000" pitchFamily="66" charset="0"/>
              </a:rPr>
              <a:t>Communities all over the world, in whichever country we live in, are linked together when it comes to the food we eat.  The bananas we eat, the coffee we drink, the rice, the chocolate...  !  Our choices of the foods we eat have a ripple effect on entire communities, all over the world.  </a:t>
            </a:r>
          </a:p>
          <a:p>
            <a:endParaRPr lang="en-GB" dirty="0"/>
          </a:p>
        </p:txBody>
      </p:sp>
    </p:spTree>
    <p:extLst>
      <p:ext uri="{BB962C8B-B14F-4D97-AF65-F5344CB8AC3E}">
        <p14:creationId xmlns:p14="http://schemas.microsoft.com/office/powerpoint/2010/main" val="193322488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192687"/>
          </a:xfrm>
        </p:spPr>
        <p:txBody>
          <a:bodyPr>
            <a:noAutofit/>
          </a:bodyPr>
          <a:lstStyle/>
          <a:p>
            <a:pPr>
              <a:lnSpc>
                <a:spcPct val="114000"/>
              </a:lnSpc>
              <a:spcAft>
                <a:spcPts val="1000"/>
              </a:spcAft>
            </a:pPr>
            <a:r>
              <a:rPr lang="en-GB" sz="3200" dirty="0">
                <a:latin typeface="Estrangelo Edessa" panose="03080600000000000000" pitchFamily="66" charset="0"/>
                <a:ea typeface="Calibri"/>
                <a:cs typeface="Estrangelo Edessa" panose="03080600000000000000" pitchFamily="66" charset="0"/>
              </a:rPr>
              <a:t>The </a:t>
            </a:r>
            <a:r>
              <a:rPr lang="en-GB" sz="3200" dirty="0" err="1">
                <a:latin typeface="Estrangelo Edessa" panose="03080600000000000000" pitchFamily="66" charset="0"/>
                <a:ea typeface="Calibri"/>
                <a:cs typeface="Estrangelo Edessa" panose="03080600000000000000" pitchFamily="66" charset="0"/>
              </a:rPr>
              <a:t>EkoSkola</a:t>
            </a:r>
            <a:r>
              <a:rPr lang="en-GB" sz="3200" dirty="0">
                <a:latin typeface="Estrangelo Edessa" panose="03080600000000000000" pitchFamily="66" charset="0"/>
                <a:ea typeface="Calibri"/>
                <a:cs typeface="Estrangelo Edessa" panose="03080600000000000000" pitchFamily="66" charset="0"/>
              </a:rPr>
              <a:t> Committee thinks that a very important reason for us to wholeheartedly embrace this project is the topic of healthy eating.  In today’s busy lives, we are surrounded by convenience food, which is often not the healthiest option.  We do not have time to prepare more nutritious food.  </a:t>
            </a:r>
            <a:r>
              <a:rPr lang="en-GB" sz="3200" dirty="0" smtClean="0">
                <a:latin typeface="Estrangelo Edessa" panose="03080600000000000000" pitchFamily="66" charset="0"/>
                <a:ea typeface="Calibri"/>
                <a:cs typeface="Estrangelo Edessa" panose="03080600000000000000" pitchFamily="66" charset="0"/>
              </a:rPr>
              <a:t>Many </a:t>
            </a:r>
            <a:r>
              <a:rPr lang="en-GB" sz="3200" dirty="0">
                <a:latin typeface="Estrangelo Edessa" panose="03080600000000000000" pitchFamily="66" charset="0"/>
                <a:ea typeface="Calibri"/>
                <a:cs typeface="Estrangelo Edessa" panose="03080600000000000000" pitchFamily="66" charset="0"/>
              </a:rPr>
              <a:t>ingredient lists on food packaging are long, and seem to come out of a chemistry laboratory.  We are bombarded with sophisticated marketing which successfully convinces us to buy inferior food products</a:t>
            </a:r>
            <a:r>
              <a:rPr lang="en-GB" sz="3200" dirty="0" smtClean="0">
                <a:latin typeface="Estrangelo Edessa" panose="03080600000000000000" pitchFamily="66" charset="0"/>
                <a:ea typeface="Calibri"/>
                <a:cs typeface="Estrangelo Edessa" panose="03080600000000000000" pitchFamily="66" charset="0"/>
              </a:rPr>
              <a:t>.</a:t>
            </a:r>
            <a:endParaRPr lang="en-GB" sz="3200"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353466752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80920" cy="6192687"/>
          </a:xfrm>
        </p:spPr>
        <p:txBody>
          <a:bodyPr>
            <a:normAutofit/>
          </a:bodyPr>
          <a:lstStyle/>
          <a:p>
            <a:pPr>
              <a:lnSpc>
                <a:spcPct val="114000"/>
              </a:lnSpc>
              <a:spcAft>
                <a:spcPts val="1000"/>
              </a:spcAft>
            </a:pPr>
            <a:r>
              <a:rPr lang="en-GB" sz="3200" dirty="0">
                <a:latin typeface="Estrangelo Edessa" panose="03080600000000000000" pitchFamily="66" charset="0"/>
                <a:ea typeface="Calibri"/>
                <a:cs typeface="Estrangelo Edessa" panose="03080600000000000000" pitchFamily="66" charset="0"/>
              </a:rPr>
              <a:t>This is not our fault.  Somehow, however, we need to reflect on what we eat, and find ways of eating better.  How much we change our habits is not important.  ANY change that we manage is good.  Small things, like substituting wholemeal flour for white flour; having a meat free day once a week, eating less processed food more often, choosing local and seasonal produce, avoiding food containing palm oil...  are a few examples.</a:t>
            </a:r>
          </a:p>
          <a:p>
            <a:pPr>
              <a:lnSpc>
                <a:spcPct val="114000"/>
              </a:lnSpc>
              <a:spcAft>
                <a:spcPts val="1000"/>
              </a:spcAft>
            </a:pPr>
            <a:endParaRPr lang="en-GB" sz="3200"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91209341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80920" cy="6120679"/>
          </a:xfrm>
        </p:spPr>
        <p:txBody>
          <a:bodyPr>
            <a:normAutofit lnSpcReduction="10000"/>
          </a:bodyPr>
          <a:lstStyle/>
          <a:p>
            <a:pPr>
              <a:lnSpc>
                <a:spcPct val="114000"/>
              </a:lnSpc>
              <a:spcAft>
                <a:spcPts val="1000"/>
              </a:spcAft>
            </a:pPr>
            <a:r>
              <a:rPr lang="en-GB" sz="3200" dirty="0">
                <a:latin typeface="Estrangelo Edessa" panose="03080600000000000000" pitchFamily="66" charset="0"/>
                <a:ea typeface="Calibri"/>
                <a:cs typeface="Estrangelo Edessa" panose="03080600000000000000" pitchFamily="66" charset="0"/>
              </a:rPr>
              <a:t>Maybe </a:t>
            </a:r>
            <a:r>
              <a:rPr lang="mt-MT" sz="3200" dirty="0" smtClean="0">
                <a:latin typeface="Estrangelo Edessa" panose="03080600000000000000" pitchFamily="66" charset="0"/>
                <a:ea typeface="Calibri"/>
                <a:cs typeface="Estrangelo Edessa" panose="03080600000000000000" pitchFamily="66" charset="0"/>
              </a:rPr>
              <a:t>our actions will </a:t>
            </a:r>
            <a:r>
              <a:rPr lang="en-GB" sz="3200" dirty="0" smtClean="0">
                <a:latin typeface="Estrangelo Edessa" panose="03080600000000000000" pitchFamily="66" charset="0"/>
                <a:ea typeface="Calibri"/>
                <a:cs typeface="Estrangelo Edessa" panose="03080600000000000000" pitchFamily="66" charset="0"/>
              </a:rPr>
              <a:t>put </a:t>
            </a:r>
            <a:r>
              <a:rPr lang="en-GB" sz="3200" dirty="0">
                <a:latin typeface="Estrangelo Edessa" panose="03080600000000000000" pitchFamily="66" charset="0"/>
                <a:ea typeface="Calibri"/>
                <a:cs typeface="Estrangelo Edessa" panose="03080600000000000000" pitchFamily="66" charset="0"/>
              </a:rPr>
              <a:t>pressure on the food industry, here and abroad, to </a:t>
            </a:r>
            <a:r>
              <a:rPr lang="en-GB" sz="3200" dirty="0" smtClean="0">
                <a:latin typeface="Estrangelo Edessa" panose="03080600000000000000" pitchFamily="66" charset="0"/>
                <a:ea typeface="Calibri"/>
                <a:cs typeface="Estrangelo Edessa" panose="03080600000000000000" pitchFamily="66" charset="0"/>
              </a:rPr>
              <a:t>change.  </a:t>
            </a:r>
            <a:r>
              <a:rPr lang="en-GB" sz="3200" dirty="0">
                <a:latin typeface="Estrangelo Edessa" panose="03080600000000000000" pitchFamily="66" charset="0"/>
                <a:ea typeface="Calibri"/>
                <a:cs typeface="Estrangelo Edessa" panose="03080600000000000000" pitchFamily="66" charset="0"/>
              </a:rPr>
              <a:t>After all, money talks.  If there is a demand for healthier foods, then food outlets will HAVE to change their ways.</a:t>
            </a:r>
          </a:p>
          <a:p>
            <a:pPr>
              <a:lnSpc>
                <a:spcPct val="114000"/>
              </a:lnSpc>
              <a:spcAft>
                <a:spcPts val="1000"/>
              </a:spcAft>
            </a:pPr>
            <a:r>
              <a:rPr lang="en-GB" sz="3200" dirty="0">
                <a:latin typeface="Estrangelo Edessa" panose="03080600000000000000" pitchFamily="66" charset="0"/>
                <a:ea typeface="Calibri"/>
                <a:cs typeface="Estrangelo Edessa" panose="03080600000000000000" pitchFamily="66" charset="0"/>
              </a:rPr>
              <a:t>Last but not least is the effect of current methods of food production on the environment:  food miles, global warming, the carbon footprint, the water footprint, animal welfare, loss of biodiversity...  The impact of food production on our planet is huge</a:t>
            </a:r>
            <a:endParaRPr lang="en-GB" sz="3200"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1312312839"/>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76672"/>
            <a:ext cx="8496944" cy="6048671"/>
          </a:xfrm>
        </p:spPr>
        <p:txBody>
          <a:bodyPr>
            <a:normAutofit lnSpcReduction="10000"/>
          </a:bodyPr>
          <a:lstStyle/>
          <a:p>
            <a:pPr>
              <a:lnSpc>
                <a:spcPct val="114000"/>
              </a:lnSpc>
              <a:spcAft>
                <a:spcPts val="1000"/>
              </a:spcAft>
            </a:pPr>
            <a:r>
              <a:rPr lang="en-GB" sz="3200" dirty="0">
                <a:latin typeface="Estrangelo Edessa" panose="03080600000000000000" pitchFamily="66" charset="0"/>
                <a:ea typeface="Calibri"/>
                <a:cs typeface="Estrangelo Edessa" panose="03080600000000000000" pitchFamily="66" charset="0"/>
              </a:rPr>
              <a:t>A wonderful aspect of this project is that it embraces educational practices like active learning,</a:t>
            </a:r>
            <a:r>
              <a:rPr lang="en-US" sz="3200" dirty="0">
                <a:latin typeface="Estrangelo Edessa" panose="03080600000000000000" pitchFamily="66" charset="0"/>
                <a:ea typeface="Calibri"/>
                <a:cs typeface="Estrangelo Edessa" panose="03080600000000000000" pitchFamily="66" charset="0"/>
              </a:rPr>
              <a:t> critical thinking, team work, citizenship development (both international and national), activism, entrepreneurship, communication, project management...</a:t>
            </a:r>
            <a:endParaRPr lang="en-GB" sz="3200" dirty="0">
              <a:latin typeface="Estrangelo Edessa" panose="03080600000000000000" pitchFamily="66" charset="0"/>
              <a:ea typeface="Calibri"/>
              <a:cs typeface="Estrangelo Edessa" panose="03080600000000000000" pitchFamily="66" charset="0"/>
            </a:endParaRPr>
          </a:p>
          <a:p>
            <a:pPr>
              <a:lnSpc>
                <a:spcPct val="114000"/>
              </a:lnSpc>
              <a:spcAft>
                <a:spcPts val="1000"/>
              </a:spcAft>
            </a:pPr>
            <a:r>
              <a:rPr lang="en-GB" sz="3200" dirty="0">
                <a:latin typeface="Estrangelo Edessa" panose="03080600000000000000" pitchFamily="66" charset="0"/>
                <a:ea typeface="Calibri"/>
                <a:cs typeface="Estrangelo Edessa" panose="03080600000000000000" pitchFamily="66" charset="0"/>
              </a:rPr>
              <a:t>The </a:t>
            </a:r>
            <a:r>
              <a:rPr lang="en-GB" sz="3200" dirty="0" err="1">
                <a:latin typeface="Estrangelo Edessa" panose="03080600000000000000" pitchFamily="66" charset="0"/>
                <a:ea typeface="Calibri"/>
                <a:cs typeface="Estrangelo Edessa" panose="03080600000000000000" pitchFamily="66" charset="0"/>
              </a:rPr>
              <a:t>EkoSkola</a:t>
            </a:r>
            <a:r>
              <a:rPr lang="en-GB" sz="3200" dirty="0">
                <a:latin typeface="Estrangelo Edessa" panose="03080600000000000000" pitchFamily="66" charset="0"/>
                <a:ea typeface="Calibri"/>
                <a:cs typeface="Estrangelo Edessa" panose="03080600000000000000" pitchFamily="66" charset="0"/>
              </a:rPr>
              <a:t> Committee will be following the 7 step Eco School methodology to explore ways in which we can take a good, hard look at our eating habits and select manageable targets which we will then do our best to meet</a:t>
            </a:r>
            <a:r>
              <a:rPr lang="en-GB" dirty="0">
                <a:latin typeface="Estrangelo Edessa"/>
                <a:ea typeface="Calibri"/>
                <a:cs typeface="Times New Roman"/>
              </a:rPr>
              <a:t>.  </a:t>
            </a:r>
            <a:endParaRPr lang="en-GB" dirty="0"/>
          </a:p>
        </p:txBody>
      </p:sp>
    </p:spTree>
    <p:extLst>
      <p:ext uri="{BB962C8B-B14F-4D97-AF65-F5344CB8AC3E}">
        <p14:creationId xmlns:p14="http://schemas.microsoft.com/office/powerpoint/2010/main" val="247716962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76672"/>
            <a:ext cx="8784976" cy="6192688"/>
          </a:xfrm>
        </p:spPr>
        <p:txBody>
          <a:bodyPr>
            <a:normAutofit fontScale="70000" lnSpcReduction="20000"/>
          </a:bodyPr>
          <a:lstStyle/>
          <a:p>
            <a:pPr>
              <a:lnSpc>
                <a:spcPct val="114000"/>
              </a:lnSpc>
              <a:spcBef>
                <a:spcPts val="780"/>
              </a:spcBef>
              <a:spcAft>
                <a:spcPts val="1000"/>
              </a:spcAft>
            </a:pPr>
            <a:r>
              <a:rPr lang="en-GB" sz="4600" dirty="0">
                <a:latin typeface="Estrangelo Edessa"/>
                <a:ea typeface="Calibri"/>
                <a:cs typeface="Times New Roman"/>
              </a:rPr>
              <a:t>We have started developing a purposely built website called Glorious Food.  This website has 5 pages:  </a:t>
            </a:r>
            <a:endParaRPr lang="en-GB" sz="4600" dirty="0">
              <a:latin typeface="Calibri"/>
              <a:ea typeface="Calibri"/>
              <a:cs typeface="Times New Roman"/>
            </a:endParaRPr>
          </a:p>
          <a:p>
            <a:pPr>
              <a:lnSpc>
                <a:spcPct val="114000"/>
              </a:lnSpc>
              <a:spcBef>
                <a:spcPts val="780"/>
              </a:spcBef>
              <a:spcAft>
                <a:spcPts val="1000"/>
              </a:spcAft>
            </a:pPr>
            <a:r>
              <a:rPr lang="en-GB" sz="3200" b="1" dirty="0">
                <a:solidFill>
                  <a:srgbClr val="FF0000"/>
                </a:solidFill>
                <a:latin typeface="Mistral" panose="03090702030407020403" pitchFamily="66" charset="0"/>
                <a:ea typeface="Calibri"/>
                <a:cs typeface="Times New Roman"/>
              </a:rPr>
              <a:t>The Glorious Food Home</a:t>
            </a:r>
            <a:r>
              <a:rPr lang="en-GB" sz="3200" dirty="0">
                <a:solidFill>
                  <a:srgbClr val="FF0000"/>
                </a:solidFill>
                <a:latin typeface="Mistral" panose="03090702030407020403" pitchFamily="66" charset="0"/>
                <a:ea typeface="Calibri"/>
                <a:cs typeface="Times New Roman"/>
              </a:rPr>
              <a:t> </a:t>
            </a:r>
            <a:r>
              <a:rPr lang="en-GB" sz="3200" b="1" dirty="0" smtClean="0">
                <a:solidFill>
                  <a:srgbClr val="FF0000"/>
                </a:solidFill>
                <a:latin typeface="Mistral" panose="03090702030407020403" pitchFamily="66" charset="0"/>
                <a:ea typeface="Calibri"/>
                <a:cs typeface="Times New Roman"/>
              </a:rPr>
              <a:t>Page</a:t>
            </a:r>
            <a:r>
              <a:rPr lang="mt-MT" sz="3200" b="1" dirty="0">
                <a:solidFill>
                  <a:srgbClr val="FF0000"/>
                </a:solidFill>
                <a:latin typeface="Mistral" panose="03090702030407020403" pitchFamily="66" charset="0"/>
                <a:ea typeface="Calibri"/>
                <a:cs typeface="Times New Roman"/>
              </a:rPr>
              <a:t>:  </a:t>
            </a:r>
            <a:r>
              <a:rPr lang="mt-MT" sz="3200" dirty="0">
                <a:solidFill>
                  <a:srgbClr val="FF0000"/>
                </a:solidFill>
                <a:latin typeface="Estrangelo Edessa" panose="03080600000000000000" pitchFamily="66" charset="0"/>
                <a:ea typeface="Calibri"/>
                <a:cs typeface="Estrangelo Edessa" panose="03080600000000000000" pitchFamily="66" charset="0"/>
                <a:hlinkClick r:id="rId2"/>
              </a:rPr>
              <a:t>http://weeatresponsibly.weebly.com/</a:t>
            </a:r>
            <a:endParaRPr lang="en-GB" sz="2100" dirty="0">
              <a:solidFill>
                <a:srgbClr val="FF0000"/>
              </a:solidFill>
              <a:latin typeface="Estrangelo Edessa" panose="03080600000000000000" pitchFamily="66" charset="0"/>
              <a:ea typeface="Calibri"/>
              <a:cs typeface="Estrangelo Edessa" panose="03080600000000000000" pitchFamily="66" charset="0"/>
            </a:endParaRPr>
          </a:p>
          <a:p>
            <a:pPr>
              <a:lnSpc>
                <a:spcPct val="114000"/>
              </a:lnSpc>
              <a:spcBef>
                <a:spcPts val="780"/>
              </a:spcBef>
              <a:spcAft>
                <a:spcPts val="1000"/>
              </a:spcAft>
            </a:pPr>
            <a:r>
              <a:rPr lang="en-GB" sz="3200" b="1" dirty="0">
                <a:solidFill>
                  <a:srgbClr val="FF0000"/>
                </a:solidFill>
                <a:latin typeface="Mistral" panose="03090702030407020403" pitchFamily="66" charset="0"/>
                <a:ea typeface="Calibri"/>
                <a:cs typeface="Times New Roman"/>
              </a:rPr>
              <a:t>The WER! Project Page</a:t>
            </a:r>
            <a:r>
              <a:rPr lang="en-GB" sz="3200" dirty="0">
                <a:latin typeface="Estrangelo Edessa"/>
                <a:ea typeface="Calibri"/>
                <a:cs typeface="Times New Roman"/>
              </a:rPr>
              <a:t>:  Information about the WER! Project</a:t>
            </a:r>
            <a:r>
              <a:rPr lang="en-GB" sz="3200" dirty="0" smtClean="0">
                <a:latin typeface="Estrangelo Edessa"/>
                <a:ea typeface="Calibri"/>
                <a:cs typeface="Times New Roman"/>
              </a:rPr>
              <a:t>.</a:t>
            </a:r>
            <a:r>
              <a:rPr lang="mt-MT" sz="3200" dirty="0">
                <a:latin typeface="Estrangelo Edessa"/>
                <a:ea typeface="Calibri"/>
                <a:cs typeface="Times New Roman"/>
              </a:rPr>
              <a:t> </a:t>
            </a:r>
            <a:r>
              <a:rPr lang="mt-MT" sz="3200" dirty="0" smtClean="0">
                <a:latin typeface="Estrangelo Edessa"/>
                <a:ea typeface="Calibri"/>
                <a:cs typeface="Times New Roman"/>
                <a:hlinkClick r:id="rId3"/>
              </a:rPr>
              <a:t>http://weeatresponsibly.weebly.com/the-wer-project.html</a:t>
            </a:r>
            <a:endParaRPr lang="en-GB" sz="2100" dirty="0">
              <a:solidFill>
                <a:srgbClr val="FF0000"/>
              </a:solidFill>
              <a:latin typeface="Calibri"/>
              <a:ea typeface="Calibri"/>
              <a:cs typeface="Times New Roman"/>
            </a:endParaRPr>
          </a:p>
          <a:p>
            <a:pPr>
              <a:lnSpc>
                <a:spcPct val="114000"/>
              </a:lnSpc>
              <a:spcBef>
                <a:spcPts val="780"/>
              </a:spcBef>
              <a:spcAft>
                <a:spcPts val="1000"/>
              </a:spcAft>
            </a:pPr>
            <a:r>
              <a:rPr lang="en-GB" sz="3200" b="1" dirty="0">
                <a:solidFill>
                  <a:srgbClr val="FF0000"/>
                </a:solidFill>
                <a:latin typeface="Mistral" panose="03090702030407020403" pitchFamily="66" charset="0"/>
                <a:ea typeface="Calibri"/>
                <a:cs typeface="Times New Roman"/>
              </a:rPr>
              <a:t>Our Glorious Recipes Page</a:t>
            </a:r>
            <a:r>
              <a:rPr lang="en-GB" sz="3200" dirty="0">
                <a:latin typeface="Estrangelo Edessa"/>
                <a:ea typeface="Calibri"/>
                <a:cs typeface="Times New Roman"/>
              </a:rPr>
              <a:t>:  Recipes which our school community has tried and tested. </a:t>
            </a:r>
            <a:r>
              <a:rPr lang="en-GB" sz="3200" dirty="0" smtClean="0">
                <a:latin typeface="Estrangelo Edessa"/>
                <a:ea typeface="Calibri"/>
                <a:cs typeface="Times New Roman"/>
                <a:hlinkClick r:id="rId4"/>
              </a:rPr>
              <a:t>http://weeatresponsibly.weebly.com/our-glorious-recipes.html</a:t>
            </a:r>
            <a:endParaRPr lang="en-GB" sz="2100" dirty="0">
              <a:solidFill>
                <a:srgbClr val="FF0000"/>
              </a:solidFill>
              <a:latin typeface="Calibri"/>
              <a:ea typeface="Calibri"/>
              <a:cs typeface="Times New Roman"/>
            </a:endParaRPr>
          </a:p>
          <a:p>
            <a:pPr>
              <a:lnSpc>
                <a:spcPct val="114000"/>
              </a:lnSpc>
              <a:spcBef>
                <a:spcPts val="780"/>
              </a:spcBef>
              <a:spcAft>
                <a:spcPts val="1000"/>
              </a:spcAft>
            </a:pPr>
            <a:r>
              <a:rPr lang="en-GB" sz="3200" b="1" dirty="0">
                <a:solidFill>
                  <a:srgbClr val="FF0000"/>
                </a:solidFill>
                <a:latin typeface="Mistral" panose="03090702030407020403" pitchFamily="66" charset="0"/>
                <a:ea typeface="Calibri"/>
                <a:cs typeface="Times New Roman"/>
              </a:rPr>
              <a:t>WER! And the Curriculum Page</a:t>
            </a:r>
            <a:r>
              <a:rPr lang="en-GB" sz="3200" dirty="0">
                <a:latin typeface="Estrangelo Edessa"/>
                <a:ea typeface="Calibri"/>
                <a:cs typeface="Times New Roman"/>
              </a:rPr>
              <a:t>:  How we incorporate lessons on Responsible Eating in our Curriculum</a:t>
            </a:r>
            <a:r>
              <a:rPr lang="en-GB" sz="3200" dirty="0" smtClean="0">
                <a:latin typeface="Estrangelo Edessa"/>
                <a:ea typeface="Calibri"/>
                <a:cs typeface="Times New Roman"/>
              </a:rPr>
              <a:t>.</a:t>
            </a:r>
            <a:r>
              <a:rPr lang="mt-MT" sz="3200" dirty="0">
                <a:latin typeface="Estrangelo Edessa"/>
                <a:ea typeface="Calibri"/>
                <a:cs typeface="Times New Roman"/>
              </a:rPr>
              <a:t> </a:t>
            </a:r>
            <a:r>
              <a:rPr lang="en-GB" sz="3200" dirty="0" smtClean="0">
                <a:solidFill>
                  <a:srgbClr val="FF0000"/>
                </a:solidFill>
                <a:latin typeface="Estrangelo Edessa" panose="03080600000000000000" pitchFamily="66" charset="0"/>
                <a:ea typeface="Calibri"/>
                <a:cs typeface="Estrangelo Edessa" panose="03080600000000000000" pitchFamily="66" charset="0"/>
                <a:hlinkClick r:id="rId4"/>
              </a:rPr>
              <a:t>http://weeatresponsibly.weebly.com/our-glorious-recipes.html</a:t>
            </a:r>
            <a:r>
              <a:rPr lang="en-GB" sz="3200" dirty="0" smtClean="0">
                <a:solidFill>
                  <a:srgbClr val="FF0000"/>
                </a:solidFill>
                <a:latin typeface="Estrangelo Edessa" panose="03080600000000000000" pitchFamily="66" charset="0"/>
                <a:ea typeface="Calibri"/>
                <a:cs typeface="Estrangelo Edessa" panose="03080600000000000000" pitchFamily="66" charset="0"/>
              </a:rPr>
              <a:t> </a:t>
            </a:r>
            <a:endParaRPr lang="mt-MT" sz="3200" dirty="0" smtClean="0">
              <a:solidFill>
                <a:srgbClr val="FF0000"/>
              </a:solidFill>
              <a:latin typeface="Estrangelo Edessa" panose="03080600000000000000" pitchFamily="66" charset="0"/>
              <a:ea typeface="Calibri"/>
              <a:cs typeface="Estrangelo Edessa" panose="03080600000000000000" pitchFamily="66" charset="0"/>
            </a:endParaRPr>
          </a:p>
          <a:p>
            <a:pPr>
              <a:lnSpc>
                <a:spcPct val="114000"/>
              </a:lnSpc>
              <a:spcBef>
                <a:spcPts val="780"/>
              </a:spcBef>
              <a:spcAft>
                <a:spcPts val="1000"/>
              </a:spcAft>
            </a:pPr>
            <a:r>
              <a:rPr lang="mt-MT" sz="3200" b="1" dirty="0" smtClean="0">
                <a:solidFill>
                  <a:srgbClr val="FF0000"/>
                </a:solidFill>
                <a:latin typeface="Mistral" panose="03090702030407020403" pitchFamily="66" charset="0"/>
                <a:ea typeface="Calibri"/>
                <a:cs typeface="Estrangelo Edessa" panose="03080600000000000000" pitchFamily="66" charset="0"/>
              </a:rPr>
              <a:t>The</a:t>
            </a:r>
            <a:r>
              <a:rPr lang="mt-MT" sz="3200" dirty="0" smtClean="0">
                <a:solidFill>
                  <a:srgbClr val="FF0000"/>
                </a:solidFill>
                <a:latin typeface="Estrangelo Edessa" panose="03080600000000000000" pitchFamily="66" charset="0"/>
                <a:ea typeface="Calibri"/>
                <a:cs typeface="Estrangelo Edessa" panose="03080600000000000000" pitchFamily="66" charset="0"/>
              </a:rPr>
              <a:t> </a:t>
            </a:r>
            <a:r>
              <a:rPr lang="en-GB" sz="3200" b="1" dirty="0" smtClean="0">
                <a:solidFill>
                  <a:srgbClr val="FF0000"/>
                </a:solidFill>
                <a:latin typeface="Mistral" panose="03090702030407020403" pitchFamily="66" charset="0"/>
                <a:ea typeface="Calibri"/>
                <a:cs typeface="Times New Roman"/>
              </a:rPr>
              <a:t>Glorious </a:t>
            </a:r>
            <a:r>
              <a:rPr lang="en-GB" sz="3200" b="1" dirty="0">
                <a:solidFill>
                  <a:srgbClr val="FF0000"/>
                </a:solidFill>
                <a:latin typeface="Mistral" panose="03090702030407020403" pitchFamily="66" charset="0"/>
                <a:ea typeface="Calibri"/>
                <a:cs typeface="Times New Roman"/>
              </a:rPr>
              <a:t>Food Blog</a:t>
            </a:r>
            <a:r>
              <a:rPr lang="en-GB" sz="3200" dirty="0">
                <a:latin typeface="Estrangelo Edessa"/>
                <a:ea typeface="Calibri"/>
                <a:cs typeface="Times New Roman"/>
              </a:rPr>
              <a:t>:  Blog pieces on activities to do with the project</a:t>
            </a:r>
            <a:r>
              <a:rPr lang="en-GB" sz="3200" dirty="0" smtClean="0">
                <a:latin typeface="Estrangelo Edessa"/>
                <a:ea typeface="Calibri"/>
                <a:cs typeface="Times New Roman"/>
              </a:rPr>
              <a:t>.</a:t>
            </a:r>
            <a:r>
              <a:rPr lang="mt-MT" sz="3200" dirty="0">
                <a:latin typeface="Estrangelo Edessa"/>
                <a:ea typeface="Calibri"/>
                <a:cs typeface="Times New Roman"/>
              </a:rPr>
              <a:t> </a:t>
            </a:r>
            <a:r>
              <a:rPr lang="mt-MT" sz="3200" dirty="0" smtClean="0">
                <a:latin typeface="Estrangelo Edessa"/>
                <a:ea typeface="Calibri"/>
                <a:cs typeface="Times New Roman"/>
                <a:hlinkClick r:id="rId5"/>
              </a:rPr>
              <a:t>http://weeatresponsibly.weebly.com/the-glorious-food-blog</a:t>
            </a:r>
            <a:endParaRPr lang="en-GB" sz="2300" dirty="0">
              <a:solidFill>
                <a:srgbClr val="FF0000"/>
              </a:solidFill>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43508423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1779</TotalTime>
  <Words>665</Words>
  <Application>Microsoft Office PowerPoint</Application>
  <PresentationFormat>On-screen Show (4:3)</PresentationFormat>
  <Paragraphs>22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Perspective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Food Waste</dc:title>
  <dc:creator>USER</dc:creator>
  <cp:lastModifiedBy>USER</cp:lastModifiedBy>
  <cp:revision>103</cp:revision>
  <cp:lastPrinted>2015-10-10T16:38:11Z</cp:lastPrinted>
  <dcterms:created xsi:type="dcterms:W3CDTF">2014-11-14T08:46:16Z</dcterms:created>
  <dcterms:modified xsi:type="dcterms:W3CDTF">2016-01-12T20:44:09Z</dcterms:modified>
</cp:coreProperties>
</file>